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56" r:id="rId5"/>
    <p:sldId id="319" r:id="rId6"/>
    <p:sldId id="349" r:id="rId7"/>
    <p:sldId id="348" r:id="rId8"/>
    <p:sldId id="351" r:id="rId9"/>
    <p:sldId id="356" r:id="rId10"/>
    <p:sldId id="352" r:id="rId11"/>
    <p:sldId id="353" r:id="rId12"/>
    <p:sldId id="354" r:id="rId13"/>
    <p:sldId id="355" r:id="rId14"/>
    <p:sldId id="30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4"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 id="5" name="Wilcock, Kirsten" initials="WK" lastIdx="3" clrIdx="4">
    <p:extLst>
      <p:ext uri="{19B8F6BF-5375-455C-9EA6-DF929625EA0E}">
        <p15:presenceInfo xmlns:p15="http://schemas.microsoft.com/office/powerpoint/2012/main" userId="S::wilcok@wjec.co.uk::aca797bc-42d0-4455-ac3c-3baca35f621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DCE6F2"/>
    <a:srgbClr val="E55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26/01/2022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2236931-8A55-4E8B-8207-8C1889BB1345}" type="slidenum">
              <a:rPr lang="en-GB" smtClean="0"/>
              <a:t>1</a:t>
            </a:fld>
            <a:endParaRPr lang="en-GB"/>
          </a:p>
        </p:txBody>
      </p:sp>
    </p:spTree>
    <p:extLst>
      <p:ext uri="{BB962C8B-B14F-4D97-AF65-F5344CB8AC3E}">
        <p14:creationId xmlns:p14="http://schemas.microsoft.com/office/powerpoint/2010/main" val="5663959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165423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26/01/2022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26/01/2022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26/01/2022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hyperlink" Target="mailto:GCESociology@wjec.co.uk"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68E4465-F1DC-460B-BC50-20BEB80F9902}"/>
              </a:ext>
            </a:extLst>
          </p:cNvPr>
          <p:cNvSpPr>
            <a:spLocks noGrp="1"/>
          </p:cNvSpPr>
          <p:nvPr>
            <p:ph type="ctrTitle"/>
          </p:nvPr>
        </p:nvSpPr>
        <p:spPr>
          <a:xfrm>
            <a:off x="516689" y="2656557"/>
            <a:ext cx="7772400" cy="52364"/>
          </a:xfrm>
        </p:spPr>
        <p:txBody>
          <a:bodyPr>
            <a:normAutofit fontScale="90000"/>
          </a:bodyPr>
          <a:lstStyle/>
          <a:p>
            <a:pPr algn="l"/>
            <a:r>
              <a:rPr lang="en-GB" dirty="0">
                <a:solidFill>
                  <a:schemeClr val="bg1"/>
                </a:solidFill>
                <a:latin typeface="Arial" panose="020B0604020202020204" pitchFamily="34" charset="0"/>
                <a:cs typeface="Arial" panose="020B0604020202020204" pitchFamily="34" charset="0"/>
              </a:rPr>
              <a:t>Assessing WJEC </a:t>
            </a:r>
            <a:r>
              <a:rPr lang="en-GB" i="1" dirty="0">
                <a:solidFill>
                  <a:schemeClr val="bg1"/>
                </a:solidFill>
                <a:latin typeface="Arial" panose="020B0604020202020204" pitchFamily="34" charset="0"/>
                <a:cs typeface="Arial" panose="020B0604020202020204" pitchFamily="34" charset="0"/>
              </a:rPr>
              <a:t>A Level  Sociology </a:t>
            </a:r>
            <a:br>
              <a:rPr lang="en-GB" i="1" dirty="0">
                <a:solidFill>
                  <a:schemeClr val="bg1"/>
                </a:solidFill>
                <a:latin typeface="Arial" panose="020B0604020202020204" pitchFamily="34" charset="0"/>
                <a:cs typeface="Arial" panose="020B0604020202020204" pitchFamily="34" charset="0"/>
              </a:rPr>
            </a:br>
            <a:r>
              <a:rPr lang="en-GB" i="1" dirty="0">
                <a:solidFill>
                  <a:schemeClr val="bg1"/>
                </a:solidFill>
                <a:latin typeface="Arial" panose="020B0604020202020204" pitchFamily="34" charset="0"/>
                <a:cs typeface="Arial" panose="020B0604020202020204" pitchFamily="34" charset="0"/>
              </a:rPr>
              <a:t>Qualification overview</a:t>
            </a:r>
            <a:br>
              <a:rPr lang="en-GB" i="1" dirty="0">
                <a:solidFill>
                  <a:schemeClr val="bg1"/>
                </a:solidFill>
                <a:latin typeface="Arial" panose="020B0604020202020204" pitchFamily="34" charset="0"/>
                <a:cs typeface="Arial" panose="020B0604020202020204" pitchFamily="34" charset="0"/>
              </a:rPr>
            </a:br>
            <a:br>
              <a:rPr lang="en-GB" dirty="0"/>
            </a:br>
            <a:r>
              <a:rPr lang="en-GB" i="1" dirty="0"/>
              <a:t> </a:t>
            </a:r>
            <a:endParaRPr lang="en-GB" dirty="0">
              <a:solidFill>
                <a:schemeClr val="bg1"/>
              </a:solidFill>
            </a:endParaRPr>
          </a:p>
        </p:txBody>
      </p:sp>
    </p:spTree>
    <p:extLst>
      <p:ext uri="{BB962C8B-B14F-4D97-AF65-F5344CB8AC3E}">
        <p14:creationId xmlns:p14="http://schemas.microsoft.com/office/powerpoint/2010/main" val="508971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118569752"/>
              </p:ext>
            </p:extLst>
          </p:nvPr>
        </p:nvGraphicFramePr>
        <p:xfrm>
          <a:off x="755576" y="2276872"/>
          <a:ext cx="7704856" cy="2999032"/>
        </p:xfrm>
        <a:graphic>
          <a:graphicData uri="http://schemas.openxmlformats.org/drawingml/2006/table">
            <a:tbl>
              <a:tblPr firstRow="1" bandRow="1">
                <a:tableStyleId>{5C22544A-7EE6-4342-B048-85BDC9FD1C3A}</a:tableStyleId>
              </a:tblPr>
              <a:tblGrid>
                <a:gridCol w="2232248">
                  <a:extLst>
                    <a:ext uri="{9D8B030D-6E8A-4147-A177-3AD203B41FA5}">
                      <a16:colId xmlns:a16="http://schemas.microsoft.com/office/drawing/2014/main" val="3119963982"/>
                    </a:ext>
                  </a:extLst>
                </a:gridCol>
                <a:gridCol w="5472608">
                  <a:extLst>
                    <a:ext uri="{9D8B030D-6E8A-4147-A177-3AD203B41FA5}">
                      <a16:colId xmlns:a16="http://schemas.microsoft.com/office/drawing/2014/main" val="1991654297"/>
                    </a:ext>
                  </a:extLst>
                </a:gridCol>
              </a:tblGrid>
              <a:tr h="438712">
                <a:tc>
                  <a:txBody>
                    <a:bodyPr/>
                    <a:lstStyle/>
                    <a:p>
                      <a:pPr algn="ctr"/>
                      <a:r>
                        <a:rPr lang="en-GB"/>
                        <a:t>Type of infringement</a:t>
                      </a:r>
                    </a:p>
                  </a:txBody>
                  <a:tcPr/>
                </a:tc>
                <a:tc>
                  <a:txBody>
                    <a:bodyPr/>
                    <a:lstStyle/>
                    <a:p>
                      <a:pPr algn="ctr"/>
                      <a:r>
                        <a:rPr lang="en-GB"/>
                        <a:t>Action</a:t>
                      </a:r>
                    </a:p>
                  </a:txBody>
                  <a:tcPr/>
                </a:tc>
                <a:extLst>
                  <a:ext uri="{0D108BD9-81ED-4DB2-BD59-A6C34878D82A}">
                    <a16:rowId xmlns:a16="http://schemas.microsoft.com/office/drawing/2014/main" val="2455063329"/>
                  </a:ext>
                </a:extLst>
              </a:tr>
              <a:tr h="2048699">
                <a:tc>
                  <a:txBody>
                    <a:bodyPr/>
                    <a:lstStyle/>
                    <a:p>
                      <a:r>
                        <a:rPr lang="en-GB" sz="1800" kern="1200">
                          <a:solidFill>
                            <a:schemeClr val="dk1"/>
                          </a:solidFill>
                          <a:effectLst/>
                          <a:latin typeface="+mn-lt"/>
                          <a:ea typeface="+mn-ea"/>
                          <a:cs typeface="+mn-cs"/>
                        </a:rPr>
                        <a:t>Incorrect numbering of an answer (unconstrained papers)</a:t>
                      </a:r>
                      <a:endParaRPr lang="en-GB"/>
                    </a:p>
                  </a:txBody>
                  <a:tcPr/>
                </a:tc>
                <a:tc>
                  <a:txBody>
                    <a:bodyPr/>
                    <a:lstStyle/>
                    <a:p>
                      <a:pPr marL="285750" indent="-285750">
                        <a:buFont typeface="Arial" panose="020B0604020202020204" pitchFamily="34" charset="0"/>
                        <a:buChar char="•"/>
                      </a:pPr>
                      <a:r>
                        <a:rPr lang="en-GB" sz="1800" kern="1200" dirty="0">
                          <a:solidFill>
                            <a:schemeClr val="dk1"/>
                          </a:solidFill>
                          <a:effectLst/>
                          <a:latin typeface="+mn-lt"/>
                          <a:ea typeface="+mn-ea"/>
                          <a:cs typeface="+mn-cs"/>
                        </a:rPr>
                        <a:t>If it is obvious which question is being answered, award marks as per the marking scheme for the question focused on by the candidate.</a:t>
                      </a:r>
                    </a:p>
                    <a:p>
                      <a:pPr marL="285750" indent="-285750">
                        <a:buFont typeface="Arial" panose="020B0604020202020204" pitchFamily="34" charset="0"/>
                        <a:buChar char="•"/>
                      </a:pPr>
                      <a:r>
                        <a:rPr lang="en-GB" sz="1800" kern="1200" dirty="0">
                          <a:solidFill>
                            <a:schemeClr val="dk1"/>
                          </a:solidFill>
                          <a:effectLst/>
                          <a:latin typeface="+mn-lt"/>
                          <a:ea typeface="+mn-ea"/>
                          <a:cs typeface="+mn-cs"/>
                        </a:rPr>
                        <a:t>If there is creditworthy material relevant to both questions 7 and 8, under question 8, award marks for the question 8 and where possible consider additional information for question 7 if question 7 has not been attempted. Do not double credit for both question 7 and 8. </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528157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dirty="0"/>
            </a:br>
            <a:r>
              <a:rPr lang="en-GB" sz="2200" dirty="0">
                <a:latin typeface="Arial" panose="020B0604020202020204" pitchFamily="34" charset="0"/>
                <a:cs typeface="Arial" panose="020B0604020202020204" pitchFamily="34" charset="0"/>
                <a:hlinkClick r:id="rId2"/>
              </a:rPr>
              <a:t>GCESociology@wjec.co.uk</a:t>
            </a:r>
            <a:r>
              <a:rPr lang="en-GB"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052991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Gathering suitable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602387"/>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Assessment Objectives</a:t>
            </a:r>
          </a:p>
          <a:p>
            <a:endParaRPr lang="en-US" dirty="0"/>
          </a:p>
          <a:p>
            <a:r>
              <a:rPr lang="en-US" dirty="0"/>
              <a:t>AO1</a:t>
            </a:r>
          </a:p>
          <a:p>
            <a:r>
              <a:rPr lang="en-US" dirty="0"/>
              <a:t>Demonstrate knowledge and understanding of: • sociological theories, concepts and evidence • sociological research methods</a:t>
            </a:r>
          </a:p>
          <a:p>
            <a:r>
              <a:rPr lang="en-US" dirty="0"/>
              <a:t>AO2</a:t>
            </a:r>
          </a:p>
          <a:p>
            <a:r>
              <a:rPr lang="en-US" dirty="0"/>
              <a:t>Apply sociological theories, concepts, evidence and research methods to a range of issues </a:t>
            </a:r>
          </a:p>
          <a:p>
            <a:r>
              <a:rPr lang="en-US" dirty="0"/>
              <a:t>AO3 </a:t>
            </a:r>
          </a:p>
          <a:p>
            <a:r>
              <a:rPr lang="en-US" dirty="0" err="1"/>
              <a:t>Analyse</a:t>
            </a:r>
            <a:r>
              <a:rPr lang="en-US" dirty="0"/>
              <a:t> and evaluate sociological theories, concepts, evidence and research methods in order to: • present arguments • make judgements • draw conclusions</a:t>
            </a:r>
            <a:endParaRPr lang="en-GB" b="1" dirty="0"/>
          </a:p>
        </p:txBody>
      </p:sp>
    </p:spTree>
    <p:extLst>
      <p:ext uri="{BB962C8B-B14F-4D97-AF65-F5344CB8AC3E}">
        <p14:creationId xmlns:p14="http://schemas.microsoft.com/office/powerpoint/2010/main" val="13010227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Mark Schemes</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sz="2400" b="1" dirty="0"/>
              <a:t>Understanding the mark schemes</a:t>
            </a:r>
          </a:p>
          <a:p>
            <a:pPr lvl="0"/>
            <a:endParaRPr lang="en-GB" sz="2400" b="1" dirty="0"/>
          </a:p>
          <a:p>
            <a:pPr lvl="0"/>
            <a:r>
              <a:rPr lang="en-GB" sz="2200" dirty="0"/>
              <a:t>Marking criteria generally take two forms:</a:t>
            </a:r>
          </a:p>
          <a:p>
            <a:pPr lvl="0"/>
            <a:endParaRPr lang="en-GB" sz="2200" dirty="0"/>
          </a:p>
          <a:p>
            <a:pPr marL="342900" lvl="0" indent="-342900">
              <a:buFont typeface="Arial" panose="020B0604020202020204" pitchFamily="34" charset="0"/>
              <a:buChar char="•"/>
            </a:pPr>
            <a:r>
              <a:rPr lang="en-GB" sz="2200" dirty="0"/>
              <a:t>objective marking- generally for low tariff responses, where knowledge of objective information is being assessed</a:t>
            </a:r>
          </a:p>
          <a:p>
            <a:pPr marL="342900" lvl="0" indent="-342900">
              <a:buFont typeface="Arial" panose="020B0604020202020204" pitchFamily="34" charset="0"/>
              <a:buChar char="•"/>
            </a:pPr>
            <a:endParaRPr lang="en-GB" sz="2200" dirty="0"/>
          </a:p>
          <a:p>
            <a:pPr marL="342900" lvl="0" indent="-342900">
              <a:buFont typeface="Arial" panose="020B0604020202020204" pitchFamily="34" charset="0"/>
              <a:buChar char="•"/>
            </a:pPr>
            <a:r>
              <a:rPr lang="en-GB" sz="2200" dirty="0"/>
              <a:t>the exercising of academic judgement via:</a:t>
            </a:r>
          </a:p>
          <a:p>
            <a:pPr marL="1085850" lvl="1" indent="-342900">
              <a:buFont typeface="Wingdings" panose="05000000000000000000" pitchFamily="2" charset="2"/>
              <a:buChar char="q"/>
            </a:pPr>
            <a:r>
              <a:rPr lang="en-GB" sz="2200" dirty="0"/>
              <a:t>an assessment grid setting out criteria for different levels of response </a:t>
            </a:r>
          </a:p>
          <a:p>
            <a:pPr marL="1085850" lvl="1" indent="-342900">
              <a:buFont typeface="Wingdings" panose="05000000000000000000" pitchFamily="2" charset="2"/>
              <a:buChar char="q"/>
            </a:pPr>
            <a:r>
              <a:rPr lang="en-GB" sz="2200" dirty="0"/>
              <a:t>indicative content, that is, an indication of the kind of content responses may include.</a:t>
            </a:r>
          </a:p>
          <a:p>
            <a:r>
              <a:rPr lang="en-GB" sz="2200" dirty="0"/>
              <a:t> </a:t>
            </a:r>
          </a:p>
          <a:p>
            <a:endParaRPr lang="en-GB" sz="2400" b="1" dirty="0"/>
          </a:p>
        </p:txBody>
      </p:sp>
    </p:spTree>
    <p:extLst>
      <p:ext uri="{BB962C8B-B14F-4D97-AF65-F5344CB8AC3E}">
        <p14:creationId xmlns:p14="http://schemas.microsoft.com/office/powerpoint/2010/main" val="2353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 – exercising academic judgement through levels of response marking schemes</a:t>
            </a:r>
          </a:p>
          <a:p>
            <a:pPr lvl="0"/>
            <a:endParaRPr lang="en-GB" dirty="0">
              <a:solidFill>
                <a:srgbClr val="FF0000"/>
              </a:solidFill>
            </a:endParaRPr>
          </a:p>
          <a:p>
            <a:pPr marL="342900" lvl="0" indent="-342900">
              <a:buFont typeface="Arial" panose="020B0604020202020204" pitchFamily="34" charset="0"/>
              <a:buChar char="•"/>
            </a:pPr>
            <a:r>
              <a:rPr lang="en-GB" sz="1800" dirty="0"/>
              <a:t>First - identify the appropriate band a learner’s response falls into according to the criteria. Award a band where the learner’s response covers the </a:t>
            </a:r>
            <a:r>
              <a:rPr lang="en-GB" sz="1800" b="1" dirty="0"/>
              <a:t>majority </a:t>
            </a:r>
            <a:r>
              <a:rPr lang="en-GB" sz="1800" dirty="0"/>
              <a:t>of the criteria.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Second - award a mark in the centre of the band and then increase or decrease the mark depending on the quality of the answer, which may be reflected in the amount of indicative content covered.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If a response falls between two bands, consider whether there are more characteristics of the higher or lower of the two bands and award accordingly. </a:t>
            </a:r>
          </a:p>
          <a:p>
            <a:pPr marL="342900" lvl="0" indent="-342900">
              <a:buFont typeface="Arial" panose="020B0604020202020204" pitchFamily="34" charset="0"/>
              <a:buChar char="•"/>
            </a:pPr>
            <a:endParaRPr lang="en-GB" sz="1800" dirty="0"/>
          </a:p>
          <a:p>
            <a:pPr marL="342900" lvl="0" indent="-342900">
              <a:buFont typeface="Arial" panose="020B0604020202020204" pitchFamily="34" charset="0"/>
              <a:buChar char="•"/>
            </a:pPr>
            <a:r>
              <a:rPr lang="en-GB" sz="1800" dirty="0"/>
              <a:t>Indicative content is not exhaustive and other valid responses may be credited.</a:t>
            </a:r>
          </a:p>
        </p:txBody>
      </p:sp>
    </p:spTree>
    <p:extLst>
      <p:ext uri="{BB962C8B-B14F-4D97-AF65-F5344CB8AC3E}">
        <p14:creationId xmlns:p14="http://schemas.microsoft.com/office/powerpoint/2010/main" val="3202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t>Understanding the assessment criteria</a:t>
            </a:r>
          </a:p>
          <a:p>
            <a:pPr lvl="0"/>
            <a:endParaRPr lang="en-GB" dirty="0"/>
          </a:p>
          <a:p>
            <a:pPr marL="342900" lvl="0" indent="-342900">
              <a:buFont typeface="Arial" panose="020B0604020202020204" pitchFamily="34" charset="0"/>
              <a:buChar char="•"/>
            </a:pPr>
            <a:endParaRPr lang="en-GB" dirty="0"/>
          </a:p>
          <a:p>
            <a:endParaRPr lang="en-GB" sz="2400" b="1" dirty="0"/>
          </a:p>
        </p:txBody>
      </p:sp>
      <p:pic>
        <p:nvPicPr>
          <p:cNvPr id="2" name="Picture 1">
            <a:extLst>
              <a:ext uri="{FF2B5EF4-FFF2-40B4-BE49-F238E27FC236}">
                <a16:creationId xmlns:a16="http://schemas.microsoft.com/office/drawing/2014/main" id="{E9290C7D-D189-48AC-84A8-A15CF784FC31}"/>
              </a:ext>
            </a:extLst>
          </p:cNvPr>
          <p:cNvPicPr>
            <a:picLocks noChangeAspect="1"/>
          </p:cNvPicPr>
          <p:nvPr/>
        </p:nvPicPr>
        <p:blipFill>
          <a:blip r:embed="rId2"/>
          <a:stretch>
            <a:fillRect/>
          </a:stretch>
        </p:blipFill>
        <p:spPr>
          <a:xfrm>
            <a:off x="2454382" y="2979221"/>
            <a:ext cx="4438436" cy="3162167"/>
          </a:xfrm>
          <a:prstGeom prst="rect">
            <a:avLst/>
          </a:prstGeom>
        </p:spPr>
      </p:pic>
    </p:spTree>
    <p:extLst>
      <p:ext uri="{BB962C8B-B14F-4D97-AF65-F5344CB8AC3E}">
        <p14:creationId xmlns:p14="http://schemas.microsoft.com/office/powerpoint/2010/main" val="455897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190071" y="1512030"/>
            <a:ext cx="4001785"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0" indent="-342900">
              <a:buFont typeface="Arial" panose="020B0604020202020204" pitchFamily="34" charset="0"/>
              <a:buChar char="•"/>
            </a:pPr>
            <a:r>
              <a:rPr lang="en-GB" dirty="0"/>
              <a:t>Indicative content in WJEC marking schemes can be used as a guide to the types of skills and knowledge expected for the unit. </a:t>
            </a:r>
          </a:p>
          <a:p>
            <a:pPr lvl="0"/>
            <a:endParaRPr lang="en-GB" dirty="0"/>
          </a:p>
          <a:p>
            <a:endParaRPr lang="en-GB" sz="2400" b="1" dirty="0"/>
          </a:p>
        </p:txBody>
      </p:sp>
      <p:pic>
        <p:nvPicPr>
          <p:cNvPr id="2" name="Picture 1">
            <a:extLst>
              <a:ext uri="{FF2B5EF4-FFF2-40B4-BE49-F238E27FC236}">
                <a16:creationId xmlns:a16="http://schemas.microsoft.com/office/drawing/2014/main" id="{63471F1C-647C-4E6B-A713-D5CC2FCF2E92}"/>
              </a:ext>
            </a:extLst>
          </p:cNvPr>
          <p:cNvPicPr>
            <a:picLocks noChangeAspect="1"/>
          </p:cNvPicPr>
          <p:nvPr/>
        </p:nvPicPr>
        <p:blipFill>
          <a:blip r:embed="rId2"/>
          <a:stretch>
            <a:fillRect/>
          </a:stretch>
        </p:blipFill>
        <p:spPr>
          <a:xfrm>
            <a:off x="4191857" y="1379526"/>
            <a:ext cx="4911258" cy="5443371"/>
          </a:xfrm>
          <a:prstGeom prst="rect">
            <a:avLst/>
          </a:prstGeom>
        </p:spPr>
      </p:pic>
    </p:spTree>
    <p:extLst>
      <p:ext uri="{BB962C8B-B14F-4D97-AF65-F5344CB8AC3E}">
        <p14:creationId xmlns:p14="http://schemas.microsoft.com/office/powerpoint/2010/main" val="1467181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457200" y="1432373"/>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r>
              <a:rPr lang="en-GB" dirty="0"/>
              <a:t>WJEC has a consistent way of addressing rubric infringements across all our qualifications. Below is a list of the possible infringements which sometimes occur for this qualification</a:t>
            </a:r>
            <a:endParaRPr lang="en-GB" sz="1400"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3394343347"/>
              </p:ext>
            </p:extLst>
          </p:nvPr>
        </p:nvGraphicFramePr>
        <p:xfrm>
          <a:off x="558800" y="3429000"/>
          <a:ext cx="7901632" cy="1835081"/>
        </p:xfrm>
        <a:graphic>
          <a:graphicData uri="http://schemas.openxmlformats.org/drawingml/2006/table">
            <a:tbl>
              <a:tblPr firstRow="1" bandRow="1">
                <a:tableStyleId>{5C22544A-7EE6-4342-B048-85BDC9FD1C3A}</a:tableStyleId>
              </a:tblPr>
              <a:tblGrid>
                <a:gridCol w="2501032">
                  <a:extLst>
                    <a:ext uri="{9D8B030D-6E8A-4147-A177-3AD203B41FA5}">
                      <a16:colId xmlns:a16="http://schemas.microsoft.com/office/drawing/2014/main" val="3119963982"/>
                    </a:ext>
                  </a:extLst>
                </a:gridCol>
                <a:gridCol w="5400600">
                  <a:extLst>
                    <a:ext uri="{9D8B030D-6E8A-4147-A177-3AD203B41FA5}">
                      <a16:colId xmlns:a16="http://schemas.microsoft.com/office/drawing/2014/main" val="1991654297"/>
                    </a:ext>
                  </a:extLst>
                </a:gridCol>
              </a:tblGrid>
              <a:tr h="372041">
                <a:tc>
                  <a:txBody>
                    <a:bodyPr/>
                    <a:lstStyle/>
                    <a:p>
                      <a:pPr algn="ctr"/>
                      <a:r>
                        <a:rPr lang="en-GB"/>
                        <a:t>Type of infringement</a:t>
                      </a:r>
                    </a:p>
                  </a:txBody>
                  <a:tcPr/>
                </a:tc>
                <a:tc>
                  <a:txBody>
                    <a:bodyPr/>
                    <a:lstStyle/>
                    <a:p>
                      <a:pPr algn="ctr"/>
                      <a:r>
                        <a:rPr lang="en-GB"/>
                        <a:t>Action</a:t>
                      </a:r>
                    </a:p>
                  </a:txBody>
                  <a:tcPr/>
                </a:tc>
                <a:extLst>
                  <a:ext uri="{0D108BD9-81ED-4DB2-BD59-A6C34878D82A}">
                    <a16:rowId xmlns:a16="http://schemas.microsoft.com/office/drawing/2014/main" val="2455063329"/>
                  </a:ext>
                </a:extLst>
              </a:tr>
              <a:tr h="372041">
                <a:tc>
                  <a:txBody>
                    <a:bodyPr/>
                    <a:lstStyle/>
                    <a:p>
                      <a:r>
                        <a:rPr lang="en-GB"/>
                        <a:t>Answering more than the stipulated number of questions</a:t>
                      </a:r>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Mark all optional questions that the learner has attempted.  </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Determine which of the attempted routes through the rubric elicits the highest mark. </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Award highest mark.</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3427985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3731013226"/>
              </p:ext>
            </p:extLst>
          </p:nvPr>
        </p:nvGraphicFramePr>
        <p:xfrm>
          <a:off x="558800" y="2276872"/>
          <a:ext cx="7901632" cy="1353112"/>
        </p:xfrm>
        <a:graphic>
          <a:graphicData uri="http://schemas.openxmlformats.org/drawingml/2006/table">
            <a:tbl>
              <a:tblPr firstRow="1" bandRow="1">
                <a:tableStyleId>{5C22544A-7EE6-4342-B048-85BDC9FD1C3A}</a:tableStyleId>
              </a:tblPr>
              <a:tblGrid>
                <a:gridCol w="2285008">
                  <a:extLst>
                    <a:ext uri="{9D8B030D-6E8A-4147-A177-3AD203B41FA5}">
                      <a16:colId xmlns:a16="http://schemas.microsoft.com/office/drawing/2014/main" val="3119963982"/>
                    </a:ext>
                  </a:extLst>
                </a:gridCol>
                <a:gridCol w="5616624">
                  <a:extLst>
                    <a:ext uri="{9D8B030D-6E8A-4147-A177-3AD203B41FA5}">
                      <a16:colId xmlns:a16="http://schemas.microsoft.com/office/drawing/2014/main" val="1991654297"/>
                    </a:ext>
                  </a:extLst>
                </a:gridCol>
              </a:tblGrid>
              <a:tr h="438712">
                <a:tc>
                  <a:txBody>
                    <a:bodyPr/>
                    <a:lstStyle/>
                    <a:p>
                      <a:pPr algn="ctr"/>
                      <a:r>
                        <a:rPr lang="en-GB"/>
                        <a:t>Type of infringement</a:t>
                      </a:r>
                    </a:p>
                  </a:txBody>
                  <a:tcPr/>
                </a:tc>
                <a:tc>
                  <a:txBody>
                    <a:bodyPr/>
                    <a:lstStyle/>
                    <a:p>
                      <a:pPr algn="ctr"/>
                      <a:r>
                        <a:rPr lang="en-GB"/>
                        <a:t>Action</a:t>
                      </a:r>
                    </a:p>
                  </a:txBody>
                  <a:tcPr/>
                </a:tc>
                <a:extLst>
                  <a:ext uri="{0D108BD9-81ED-4DB2-BD59-A6C34878D82A}">
                    <a16:rowId xmlns:a16="http://schemas.microsoft.com/office/drawing/2014/main" val="2455063329"/>
                  </a:ext>
                </a:extLst>
              </a:tr>
              <a:tr h="438712">
                <a:tc>
                  <a:txBody>
                    <a:bodyPr/>
                    <a:lstStyle/>
                    <a:p>
                      <a:r>
                        <a:rPr lang="en-GB" sz="1800" kern="1200">
                          <a:solidFill>
                            <a:schemeClr val="dk1"/>
                          </a:solidFill>
                          <a:effectLst/>
                          <a:latin typeface="+mn-lt"/>
                          <a:ea typeface="+mn-ea"/>
                          <a:cs typeface="+mn-cs"/>
                        </a:rPr>
                        <a:t>Where the correct answer has been clearly crossed out.</a:t>
                      </a:r>
                      <a:endParaRPr lang="en-GB"/>
                    </a:p>
                  </a:txBody>
                  <a:tcPr/>
                </a:tc>
                <a:tc>
                  <a:txBody>
                    <a:bodyPr/>
                    <a:lstStyle/>
                    <a:p>
                      <a:r>
                        <a:rPr lang="en-GB" sz="1800" kern="1200" dirty="0">
                          <a:solidFill>
                            <a:schemeClr val="dk1"/>
                          </a:solidFill>
                          <a:effectLst/>
                          <a:latin typeface="+mn-lt"/>
                          <a:ea typeface="+mn-ea"/>
                          <a:cs typeface="+mn-cs"/>
                        </a:rPr>
                        <a:t>If the learner writes and then crosses out the correct answer, do not award the mark, even if no other answer is offered.</a:t>
                      </a:r>
                      <a:endParaRPr lang="en-GB" dirty="0"/>
                    </a:p>
                  </a:txBody>
                  <a:tcPr/>
                </a:tc>
                <a:extLst>
                  <a:ext uri="{0D108BD9-81ED-4DB2-BD59-A6C34878D82A}">
                    <a16:rowId xmlns:a16="http://schemas.microsoft.com/office/drawing/2014/main" val="947109016"/>
                  </a:ext>
                </a:extLst>
              </a:tr>
            </a:tbl>
          </a:graphicData>
        </a:graphic>
      </p:graphicFrame>
    </p:spTree>
    <p:extLst>
      <p:ext uri="{BB962C8B-B14F-4D97-AF65-F5344CB8AC3E}">
        <p14:creationId xmlns:p14="http://schemas.microsoft.com/office/powerpoint/2010/main" val="498459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89E6038-B0A3-4D44-81B4-E9CCBD371AC3}"/>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a:t>Assessing evidence</a:t>
            </a:r>
          </a:p>
        </p:txBody>
      </p:sp>
      <p:sp>
        <p:nvSpPr>
          <p:cNvPr id="6" name="Content Placeholder 2">
            <a:extLst>
              <a:ext uri="{FF2B5EF4-FFF2-40B4-BE49-F238E27FC236}">
                <a16:creationId xmlns:a16="http://schemas.microsoft.com/office/drawing/2014/main" id="{6B414B8F-37D7-44B7-B110-F3C7F1F106EF}"/>
              </a:ext>
            </a:extLst>
          </p:cNvPr>
          <p:cNvSpPr txBox="1">
            <a:spLocks/>
          </p:cNvSpPr>
          <p:nvPr/>
        </p:nvSpPr>
        <p:spPr>
          <a:xfrm>
            <a:off x="394816" y="1340768"/>
            <a:ext cx="8229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en-GB" b="1" dirty="0"/>
              <a:t>Rubric infringements</a:t>
            </a:r>
            <a:endParaRPr lang="en-GB" dirty="0"/>
          </a:p>
          <a:p>
            <a:endParaRPr lang="en-GB" dirty="0"/>
          </a:p>
          <a:p>
            <a:br>
              <a:rPr lang="en-GB" dirty="0"/>
            </a:br>
            <a:endParaRPr lang="en-GB" sz="2400" b="1" dirty="0"/>
          </a:p>
        </p:txBody>
      </p:sp>
      <p:graphicFrame>
        <p:nvGraphicFramePr>
          <p:cNvPr id="2" name="Table 2">
            <a:extLst>
              <a:ext uri="{FF2B5EF4-FFF2-40B4-BE49-F238E27FC236}">
                <a16:creationId xmlns:a16="http://schemas.microsoft.com/office/drawing/2014/main" id="{3F637611-3B3F-4994-939D-C9D19F07868E}"/>
              </a:ext>
            </a:extLst>
          </p:cNvPr>
          <p:cNvGraphicFramePr>
            <a:graphicFrameLocks noGrp="1"/>
          </p:cNvGraphicFramePr>
          <p:nvPr>
            <p:extLst>
              <p:ext uri="{D42A27DB-BD31-4B8C-83A1-F6EECF244321}">
                <p14:modId xmlns:p14="http://schemas.microsoft.com/office/powerpoint/2010/main" val="2755283786"/>
              </p:ext>
            </p:extLst>
          </p:nvPr>
        </p:nvGraphicFramePr>
        <p:xfrm>
          <a:off x="695131" y="2276872"/>
          <a:ext cx="7765301" cy="2487411"/>
        </p:xfrm>
        <a:graphic>
          <a:graphicData uri="http://schemas.openxmlformats.org/drawingml/2006/table">
            <a:tbl>
              <a:tblPr firstRow="1" bandRow="1">
                <a:tableStyleId>{5C22544A-7EE6-4342-B048-85BDC9FD1C3A}</a:tableStyleId>
              </a:tblPr>
              <a:tblGrid>
                <a:gridCol w="3876869">
                  <a:extLst>
                    <a:ext uri="{9D8B030D-6E8A-4147-A177-3AD203B41FA5}">
                      <a16:colId xmlns:a16="http://schemas.microsoft.com/office/drawing/2014/main" val="3119963982"/>
                    </a:ext>
                  </a:extLst>
                </a:gridCol>
                <a:gridCol w="3888432">
                  <a:extLst>
                    <a:ext uri="{9D8B030D-6E8A-4147-A177-3AD203B41FA5}">
                      <a16:colId xmlns:a16="http://schemas.microsoft.com/office/drawing/2014/main" val="1991654297"/>
                    </a:ext>
                  </a:extLst>
                </a:gridCol>
              </a:tblGrid>
              <a:tr h="438712">
                <a:tc>
                  <a:txBody>
                    <a:bodyPr/>
                    <a:lstStyle/>
                    <a:p>
                      <a:pPr algn="ctr"/>
                      <a:r>
                        <a:rPr lang="en-GB"/>
                        <a:t>Type of infringement</a:t>
                      </a:r>
                    </a:p>
                  </a:txBody>
                  <a:tcPr/>
                </a:tc>
                <a:tc>
                  <a:txBody>
                    <a:bodyPr/>
                    <a:lstStyle/>
                    <a:p>
                      <a:pPr algn="ctr"/>
                      <a:r>
                        <a:rPr lang="en-GB"/>
                        <a:t>Action</a:t>
                      </a:r>
                    </a:p>
                  </a:txBody>
                  <a:tcPr/>
                </a:tc>
                <a:extLst>
                  <a:ext uri="{0D108BD9-81ED-4DB2-BD59-A6C34878D82A}">
                    <a16:rowId xmlns:a16="http://schemas.microsoft.com/office/drawing/2014/main" val="2455063329"/>
                  </a:ext>
                </a:extLst>
              </a:tr>
              <a:tr h="2048699">
                <a:tc>
                  <a:txBody>
                    <a:bodyPr/>
                    <a:lstStyle/>
                    <a:p>
                      <a:r>
                        <a:rPr lang="en-GB" sz="1800" kern="1200">
                          <a:solidFill>
                            <a:schemeClr val="dk1"/>
                          </a:solidFill>
                          <a:effectLst/>
                          <a:latin typeface="+mn-lt"/>
                          <a:ea typeface="+mn-ea"/>
                          <a:cs typeface="+mn-cs"/>
                        </a:rPr>
                        <a:t>Where the question requires a set number of responses and the learner has provided more (</a:t>
                      </a:r>
                      <a:r>
                        <a:rPr lang="en-GB" sz="1800" b="1" kern="1200">
                          <a:solidFill>
                            <a:schemeClr val="dk1"/>
                          </a:solidFill>
                          <a:effectLst/>
                          <a:latin typeface="+mn-lt"/>
                          <a:ea typeface="+mn-ea"/>
                          <a:cs typeface="+mn-cs"/>
                        </a:rPr>
                        <a:t>open ended</a:t>
                      </a:r>
                      <a:r>
                        <a:rPr lang="en-GB" sz="1800" kern="1200">
                          <a:solidFill>
                            <a:schemeClr val="dk1"/>
                          </a:solidFill>
                          <a:effectLst/>
                          <a:latin typeface="+mn-lt"/>
                          <a:ea typeface="+mn-ea"/>
                          <a:cs typeface="+mn-cs"/>
                        </a:rPr>
                        <a:t> knowledge and understanding questions)</a:t>
                      </a:r>
                      <a:endParaRPr lang="en-GB"/>
                    </a:p>
                  </a:txBody>
                  <a:tcPr/>
                </a:tc>
                <a:tc>
                  <a:txBody>
                    <a:bodyPr/>
                    <a:lstStyle/>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Mark all responses offered.</a:t>
                      </a:r>
                    </a:p>
                    <a:p>
                      <a:pPr marL="285750" lvl="0" indent="-285750">
                        <a:buFont typeface="Arial" panose="020B0604020202020204" pitchFamily="34" charset="0"/>
                        <a:buChar char="•"/>
                      </a:pPr>
                      <a:r>
                        <a:rPr lang="en-GB" sz="1800" kern="1200" dirty="0">
                          <a:solidFill>
                            <a:schemeClr val="dk1"/>
                          </a:solidFill>
                          <a:effectLst/>
                          <a:latin typeface="+mn-lt"/>
                          <a:ea typeface="+mn-ea"/>
                          <a:cs typeface="+mn-cs"/>
                        </a:rPr>
                        <a:t>Total the correct responses and award marks up to the maximum mark.</a:t>
                      </a:r>
                      <a:endParaRPr lang="en-GB" dirty="0"/>
                    </a:p>
                  </a:txBody>
                  <a:tcPr/>
                </a:tc>
                <a:extLst>
                  <a:ext uri="{0D108BD9-81ED-4DB2-BD59-A6C34878D82A}">
                    <a16:rowId xmlns:a16="http://schemas.microsoft.com/office/drawing/2014/main" val="1646666690"/>
                  </a:ext>
                </a:extLst>
              </a:tr>
            </a:tbl>
          </a:graphicData>
        </a:graphic>
      </p:graphicFrame>
    </p:spTree>
    <p:extLst>
      <p:ext uri="{BB962C8B-B14F-4D97-AF65-F5344CB8AC3E}">
        <p14:creationId xmlns:p14="http://schemas.microsoft.com/office/powerpoint/2010/main" val="3373761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B73A88B-7BB3-479E-B6AA-815BB43EAF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7643588-0C81-4354-9345-A6BA18BA9527}">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cd497dfa-9c52-4b77-9510-d5d8b75d053a"/>
    <ds:schemaRef ds:uri="36f98b4f-ba65-4a7d-9a34-48b23de556cb"/>
    <ds:schemaRef ds:uri="http://www.w3.org/XML/1998/namespace"/>
  </ds:schemaRefs>
</ds:datastoreItem>
</file>

<file path=customXml/itemProps3.xml><?xml version="1.0" encoding="utf-8"?>
<ds:datastoreItem xmlns:ds="http://schemas.openxmlformats.org/officeDocument/2006/customXml" ds:itemID="{750AF7EA-0D1E-404B-8E33-11E1CAC9C1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46</TotalTime>
  <Words>599</Words>
  <Application>Microsoft Office PowerPoint</Application>
  <PresentationFormat>On-screen Show (4:3)</PresentationFormat>
  <Paragraphs>75</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Gotham Rounded Book</vt:lpstr>
      <vt:lpstr>Wingdings</vt:lpstr>
      <vt:lpstr>Office Theme</vt:lpstr>
      <vt:lpstr>Assessing WJEC A Level  Sociology  Qualification overview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GCESociology@wjec.co.uk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Educational Resources</dc:title>
  <dc:creator>Ebbsworth, Mike</dc:creator>
  <cp:lastModifiedBy>Richard, Sophie</cp:lastModifiedBy>
  <cp:revision>9</cp:revision>
  <dcterms:created xsi:type="dcterms:W3CDTF">2015-01-19T21:10:31Z</dcterms:created>
  <dcterms:modified xsi:type="dcterms:W3CDTF">2022-01-26T11:14:30Z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